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0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1" dt="2026-09-25T15:28:29.423"/>
    <p1510:client id="{18215B51-EFA1-4928-A576-4E6B5C98F8B7}" v="4" dt="2026-09-25T15:16:14.7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ylor Simpson" userId="S::t.simpson2@spire-jun.derbyshire.sch.uk::cc62354f-0721-4184-853c-1b562c1e291a" providerId="AD" clId="Web-{00000000-0000-0000-0000-000000000000}"/>
    <pc:docChg chg="modSld">
      <pc:chgData name="Taylor Simpson" userId="S::t.simpson2@spire-jun.derbyshire.sch.uk::cc62354f-0721-4184-853c-1b562c1e291a" providerId="AD" clId="Web-{00000000-0000-0000-0000-000000000000}" dt="2026-09-25T15:28:29.423" v="0" actId="14100"/>
      <pc:docMkLst>
        <pc:docMk/>
      </pc:docMkLst>
      <pc:sldChg chg="modSp">
        <pc:chgData name="Taylor Simpson" userId="S::t.simpson2@spire-jun.derbyshire.sch.uk::cc62354f-0721-4184-853c-1b562c1e291a" providerId="AD" clId="Web-{00000000-0000-0000-0000-000000000000}" dt="2026-09-25T15:28:29.423" v="0" actId="14100"/>
        <pc:sldMkLst>
          <pc:docMk/>
          <pc:sldMk cId="2273583169" sldId="258"/>
        </pc:sldMkLst>
        <pc:spChg chg="mod">
          <ac:chgData name="Taylor Simpson" userId="S::t.simpson2@spire-jun.derbyshire.sch.uk::cc62354f-0721-4184-853c-1b562c1e291a" providerId="AD" clId="Web-{00000000-0000-0000-0000-000000000000}" dt="2026-09-25T15:28:29.423" v="0" actId="14100"/>
          <ac:spMkLst>
            <pc:docMk/>
            <pc:sldMk cId="2273583169" sldId="258"/>
            <ac:spMk id="9" creationId="{E523A6BE-D49C-F9BC-053A-1C9C8184D14C}"/>
          </ac:spMkLst>
        </pc:spChg>
      </pc:sldChg>
    </pc:docChg>
  </pc:docChgLst>
  <pc:docChgLst>
    <pc:chgData name="Charlotte Vernon" userId="fd092223-7803-4932-a729-7365db52f177" providerId="ADAL" clId="{0EA6CF11-1E56-484C-B2E7-A2E92EDA42CE}"/>
    <pc:docChg chg="modSld">
      <pc:chgData name="Charlotte Vernon" userId="fd092223-7803-4932-a729-7365db52f177" providerId="ADAL" clId="{0EA6CF11-1E56-484C-B2E7-A2E92EDA42CE}" dt="2026-09-25T15:16:14.717" v="3"/>
      <pc:docMkLst>
        <pc:docMk/>
      </pc:docMkLst>
      <pc:sldChg chg="addSp modSp">
        <pc:chgData name="Charlotte Vernon" userId="fd092223-7803-4932-a729-7365db52f177" providerId="ADAL" clId="{0EA6CF11-1E56-484C-B2E7-A2E92EDA42CE}" dt="2026-09-25T15:16:14.717" v="3"/>
        <pc:sldMkLst>
          <pc:docMk/>
          <pc:sldMk cId="3469033301" sldId="259"/>
        </pc:sldMkLst>
        <pc:spChg chg="mod">
          <ac:chgData name="Charlotte Vernon" userId="fd092223-7803-4932-a729-7365db52f177" providerId="ADAL" clId="{0EA6CF11-1E56-484C-B2E7-A2E92EDA42CE}" dt="2026-09-25T15:16:14.717" v="3"/>
          <ac:spMkLst>
            <pc:docMk/>
            <pc:sldMk cId="3469033301" sldId="259"/>
            <ac:spMk id="8" creationId="{9D9B0182-10A5-0293-BFEB-3E4B273EC1F2}"/>
          </ac:spMkLst>
        </pc:spChg>
        <pc:picChg chg="add">
          <ac:chgData name="Charlotte Vernon" userId="fd092223-7803-4932-a729-7365db52f177" providerId="ADAL" clId="{0EA6CF11-1E56-484C-B2E7-A2E92EDA42CE}" dt="2026-09-25T15:15:05.558" v="2"/>
          <ac:picMkLst>
            <pc:docMk/>
            <pc:sldMk cId="3469033301" sldId="259"/>
            <ac:picMk id="2" creationId="{2835654D-C0B5-C9D0-F1E4-C5AD3DC7B32A}"/>
          </ac:picMkLst>
        </pc:picChg>
      </pc:sldChg>
      <pc:sldChg chg="modSp">
        <pc:chgData name="Charlotte Vernon" userId="fd092223-7803-4932-a729-7365db52f177" providerId="ADAL" clId="{0EA6CF11-1E56-484C-B2E7-A2E92EDA42CE}" dt="2026-09-25T15:09:40.204" v="0"/>
        <pc:sldMkLst>
          <pc:docMk/>
          <pc:sldMk cId="3885676698" sldId="260"/>
        </pc:sldMkLst>
        <pc:graphicFrameChg chg="mod">
          <ac:chgData name="Charlotte Vernon" userId="fd092223-7803-4932-a729-7365db52f177" providerId="ADAL" clId="{0EA6CF11-1E56-484C-B2E7-A2E92EDA42CE}" dt="2026-09-25T15:09:40.204" v="0"/>
          <ac:graphicFrameMkLst>
            <pc:docMk/>
            <pc:sldMk cId="3885676698" sldId="260"/>
            <ac:graphicFrameMk id="2" creationId="{1E5ACE10-C6C7-DB63-3EE6-F8FDAFD48538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179867CD-CD09-0EEC-D165-96584688B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" y="64007"/>
            <a:ext cx="12015216" cy="5120639"/>
          </a:xfrm>
        </p:spPr>
        <p:txBody>
          <a:bodyPr>
            <a:normAutofit/>
          </a:bodyPr>
          <a:lstStyle>
            <a:lvl1pPr>
              <a:defRPr sz="110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5360878"/>
            <a:ext cx="10037064" cy="566928"/>
          </a:xfrm>
        </p:spPr>
        <p:txBody>
          <a:bodyPr anchor="b" anchorCtr="0">
            <a:normAutofit/>
          </a:bodyPr>
          <a:lstStyle>
            <a:lvl1pPr marL="0" indent="0" algn="r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C1F8589-B640-4540-D0AD-2B0461CD3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387805" y="5749927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4022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6"/>
            <a:ext cx="10840626" cy="79051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8135" y="1880756"/>
            <a:ext cx="10840627" cy="45581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D144482-F463-E942-01AE-69DF54F417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586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392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7847" y="4676177"/>
            <a:ext cx="10835639" cy="1319510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54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7847" y="6065134"/>
            <a:ext cx="10835639" cy="373766"/>
          </a:xfrm>
        </p:spPr>
        <p:txBody>
          <a:bodyPr vert="horz" lIns="91440" tIns="45720" rIns="91440" bIns="45720" rtlCol="0" anchor="b">
            <a:noAutofit/>
          </a:bodyPr>
          <a:lstStyle>
            <a:lvl1pPr marL="0" indent="0">
              <a:spcBef>
                <a:spcPts val="0"/>
              </a:spcBef>
              <a:buNone/>
              <a:defRPr lang="en-US" sz="20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12191999" cy="446782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7765164-0D02-5316-1845-119CB0111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715000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FA2081-8ED6-0719-D0B6-2818D601933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51F47A-9B8B-A343-2C56-110E21331AE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259CCC4-FA9E-2074-3142-5EBA62F91B2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1240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6390" y="1411358"/>
            <a:ext cx="3736010" cy="2845567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sz="36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46388" y="4403039"/>
            <a:ext cx="3729915" cy="112312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16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51A639AF-317A-79DF-3175-64C726EA318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7617785" cy="6858000"/>
          </a:xfrm>
          <a:custGeom>
            <a:avLst/>
            <a:gdLst>
              <a:gd name="connsiteX0" fmla="*/ 0 w 7195675"/>
              <a:gd name="connsiteY0" fmla="*/ 0 h 6858000"/>
              <a:gd name="connsiteX1" fmla="*/ 7195675 w 7195675"/>
              <a:gd name="connsiteY1" fmla="*/ 0 h 6858000"/>
              <a:gd name="connsiteX2" fmla="*/ 7195675 w 7195675"/>
              <a:gd name="connsiteY2" fmla="*/ 6858000 h 6858000"/>
              <a:gd name="connsiteX3" fmla="*/ 0 w 719567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5675" h="6858000">
                <a:moveTo>
                  <a:pt x="0" y="0"/>
                </a:moveTo>
                <a:lnTo>
                  <a:pt x="7195675" y="0"/>
                </a:lnTo>
                <a:lnTo>
                  <a:pt x="7195675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DF8C2BF2-38FB-0598-A4BE-DD111229A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46388" y="6438900"/>
            <a:ext cx="1714301" cy="419100"/>
          </a:xfrm>
        </p:spPr>
        <p:txBody>
          <a:bodyPr/>
          <a:lstStyle/>
          <a:p>
            <a:endParaRPr lang="en-GB"/>
          </a:p>
        </p:txBody>
      </p:sp>
      <p:sp>
        <p:nvSpPr>
          <p:cNvPr id="18" name="Date Placeholder 4">
            <a:extLst>
              <a:ext uri="{FF2B5EF4-FFF2-40B4-BE49-F238E27FC236}">
                <a16:creationId xmlns:a16="http://schemas.microsoft.com/office/drawing/2014/main" id="{5A41BBAF-5441-8512-B575-2EB961DD485E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89401810-4A83-D1CF-00A6-76F622C71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5328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61A7175-8061-E7CC-68E4-2B3CECB6CC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88136" y="1090244"/>
            <a:ext cx="10037064" cy="5159257"/>
          </a:xfrm>
        </p:spPr>
        <p:txBody>
          <a:bodyPr>
            <a:normAutofit/>
          </a:bodyPr>
          <a:lstStyle>
            <a:lvl1pPr>
              <a:defRPr sz="8000">
                <a:solidFill>
                  <a:schemeClr val="bg1"/>
                </a:solidFill>
              </a:defRPr>
            </a:lvl1pPr>
          </a:lstStyle>
          <a:p>
            <a:r>
              <a:rPr lang="en-US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6A5A591-C2D3-D6A3-432F-2C1371951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5868"/>
            <a:ext cx="804195" cy="0"/>
          </a:xfrm>
          <a:prstGeom prst="line">
            <a:avLst/>
          </a:prstGeom>
          <a:ln w="1206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5717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B916BDA-9E36-8180-7EBC-AC2A35C79F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90940" y="1088702"/>
            <a:ext cx="8479072" cy="139555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Agenda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92AF672E-4752-50B9-9301-C8042FD003C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96697" y="2484255"/>
            <a:ext cx="8467558" cy="3539514"/>
          </a:xfrm>
        </p:spPr>
        <p:txBody>
          <a:bodyPr>
            <a:normAutofit/>
          </a:bodyPr>
          <a:lstStyle>
            <a:lvl1pPr marL="457200" indent="-457200">
              <a:lnSpc>
                <a:spcPct val="100000"/>
              </a:lnSpc>
              <a:buFont typeface="+mj-lt"/>
              <a:buAutoNum type="arabicPeriod"/>
              <a:defRPr sz="2000"/>
            </a:lvl1pPr>
            <a:lvl2pPr marL="685800" indent="-457200">
              <a:lnSpc>
                <a:spcPct val="100000"/>
              </a:lnSpc>
              <a:buFont typeface="+mj-lt"/>
              <a:buAutoNum type="arabicPeriod"/>
              <a:defRPr sz="2000"/>
            </a:lvl2pPr>
            <a:lvl3pPr marL="800100" indent="-342900">
              <a:lnSpc>
                <a:spcPct val="100000"/>
              </a:lnSpc>
              <a:buFont typeface="+mj-lt"/>
              <a:buAutoNum type="arabicPeriod"/>
              <a:defRPr sz="2000"/>
            </a:lvl3pPr>
            <a:lvl4pPr marL="1028700" indent="-342900">
              <a:lnSpc>
                <a:spcPct val="100000"/>
              </a:lnSpc>
              <a:buFont typeface="+mj-lt"/>
              <a:buAutoNum type="arabicPeriod"/>
              <a:defRPr sz="2000"/>
            </a:lvl4pPr>
            <a:lvl5pPr marL="1257300" indent="-342900">
              <a:lnSpc>
                <a:spcPct val="100000"/>
              </a:lnSpc>
              <a:buFont typeface="+mj-lt"/>
              <a:buAutoNum type="arabicPeriod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65070F-FB67-7572-2807-986A25537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6685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88136" y="1088136"/>
            <a:ext cx="5749392" cy="155448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en-US"/>
              <a:t>Agenda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88136" y="2651760"/>
            <a:ext cx="5749392" cy="3694176"/>
          </a:xfrm>
        </p:spPr>
        <p:txBody>
          <a:bodyPr>
            <a:normAutofit/>
          </a:bodyPr>
          <a:lstStyle>
            <a:lvl1pPr marL="342900" indent="-342900">
              <a:lnSpc>
                <a:spcPct val="100000"/>
              </a:lnSpc>
              <a:buFont typeface="System Font Regular"/>
              <a:buChar char="-"/>
              <a:defRPr sz="20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2000"/>
            </a:lvl4pPr>
            <a:lvl5pPr>
              <a:lnSpc>
                <a:spcPct val="100000"/>
              </a:lnSpc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0940" y="6438900"/>
            <a:ext cx="3915404" cy="41910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006344" y="6438900"/>
            <a:ext cx="1126120" cy="419100"/>
          </a:xfrm>
        </p:spPr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132464" y="6438900"/>
            <a:ext cx="705064" cy="419100"/>
          </a:xfrm>
        </p:spPr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E4B52E79-E470-1B1A-EADF-94DA7253B32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315200" y="0"/>
            <a:ext cx="487680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/>
              <a:t>  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4C1AE97-7274-F222-2135-C3524958A8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9109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7676" y="1114856"/>
            <a:ext cx="3923455" cy="4083580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294612" y="1115290"/>
            <a:ext cx="5809713" cy="5171210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954F329-E63B-9F25-4E06-2E98A6453D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4474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3701" y="1114655"/>
            <a:ext cx="2771326" cy="3675552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134532" y="1129145"/>
            <a:ext cx="7794231" cy="515735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547F2C9-46DC-B902-E883-CE0360E6DD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6614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5788" y="1111101"/>
            <a:ext cx="6339412" cy="1143000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6FB7CB50-241E-E6B6-1C0E-1B5466B1477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192" y="0"/>
            <a:ext cx="4506585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 </a:t>
            </a: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A1C94DDD-A7D7-1407-F63C-F296AB45422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785787" y="2402887"/>
            <a:ext cx="6339414" cy="3883614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63871FB-7459-8C2E-BA80-AD31AE855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375613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504282-04A3-1CE1-50A4-AF83D0D40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785788" y="6438900"/>
            <a:ext cx="4774902" cy="4191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CA12AEFE-D7DE-804A-807C-704D5B34E130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9C293909-C7AB-A707-F48B-6007FE725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758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991" y="1112104"/>
            <a:ext cx="7321615" cy="932688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5189CF27-6D02-DB0D-F5D1-1535F1479166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0" y="0"/>
            <a:ext cx="352643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 </a:t>
            </a:r>
          </a:p>
        </p:txBody>
      </p:sp>
      <p:sp>
        <p:nvSpPr>
          <p:cNvPr id="6" name="Content Placeholder 7">
            <a:extLst>
              <a:ext uri="{FF2B5EF4-FFF2-40B4-BE49-F238E27FC236}">
                <a16:creationId xmlns:a16="http://schemas.microsoft.com/office/drawing/2014/main" id="{6373ED08-D584-FD0F-C5B0-EF4E07A0D89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776075" y="2187258"/>
            <a:ext cx="7349126" cy="409924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D906524-8E7E-05A8-4F9E-A2C39750A3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375613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256971-28FA-FA33-0A85-0B851EA7A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6076" y="6438900"/>
            <a:ext cx="5784614" cy="41910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F04B437D-29C2-D3ED-BEFA-E1F868B0FB5E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0EB108D-6128-5356-6097-7D1D10551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0188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3394" y="1112104"/>
            <a:ext cx="7343564" cy="932688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3393" y="2187258"/>
            <a:ext cx="7343565" cy="409924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D039FC6-F740-7D02-FD07-5B1B076DCE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66571-786A-B2D2-4FC3-C22E71C24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3394" y="6438900"/>
            <a:ext cx="5779054" cy="4191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A324A0C0-9CB0-6208-0780-67E3C7F2C02C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6962654" y="6438900"/>
            <a:ext cx="864704" cy="419100"/>
          </a:xfrm>
        </p:spPr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F7421E2-5EEC-7791-DBEE-600FF5170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35522" y="6438900"/>
            <a:ext cx="601436" cy="419100"/>
          </a:xfrm>
        </p:spPr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61964118-5CFA-FFA8-E19F-A107D63DDC0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665559" y="0"/>
            <a:ext cx="3526439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4091012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066" y="1115736"/>
            <a:ext cx="4738583" cy="1288169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88192" y="2552124"/>
            <a:ext cx="4738450" cy="3734376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B84581EB-7A5A-925D-6E20-5C04A0EAA2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84EA123-AEAB-8F33-C22D-31F9F11A9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88066" y="6438900"/>
            <a:ext cx="3174065" cy="41910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AA2FCA56-AA13-81B1-1707-7A5D7557B5F8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352338" y="6438900"/>
            <a:ext cx="864704" cy="419100"/>
          </a:xfrm>
        </p:spPr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358A8E3-C7AA-9216-35FD-FE8205982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225206" y="6438900"/>
            <a:ext cx="601436" cy="419100"/>
          </a:xfrm>
        </p:spPr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6000" y="0"/>
            <a:ext cx="609600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9267158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8396" y="1111101"/>
            <a:ext cx="3813845" cy="1493863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98397" y="2700671"/>
            <a:ext cx="3813846" cy="358583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6A796DD-1556-39E2-B5E4-90C1C2459D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713B13-BCC2-B853-769C-4BC6A57D7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98395" y="6438900"/>
            <a:ext cx="2249335" cy="4191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A9915D6C-CE56-12D3-C15C-C56B3EFEAFE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3437937" y="6438900"/>
            <a:ext cx="864704" cy="419100"/>
          </a:xfrm>
        </p:spPr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C3F576B-887C-7B84-0990-9143EA6C6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310805" y="6438900"/>
            <a:ext cx="601436" cy="419100"/>
          </a:xfrm>
        </p:spPr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192232" y="0"/>
            <a:ext cx="6999768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0917463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175ACA1F-D859-596B-9F50-F1E9A2654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H="1">
            <a:off x="7894207" y="1112431"/>
            <a:ext cx="3230993" cy="1858941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Picture Placeholder 9">
            <a:extLst>
              <a:ext uri="{FF2B5EF4-FFF2-40B4-BE49-F238E27FC236}">
                <a16:creationId xmlns:a16="http://schemas.microsoft.com/office/drawing/2014/main" id="{2A43D9F3-C10E-5B48-BB59-16A8600BD3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192" y="0"/>
            <a:ext cx="7481777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  </a:t>
            </a:r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2E10F120-2F5B-B2FD-DB40-683E6176C3D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901280" y="3133255"/>
            <a:ext cx="3223920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dirty="0"/>
            </a:lvl1pPr>
            <a:lvl2pPr marL="228600" indent="0">
              <a:lnSpc>
                <a:spcPct val="100000"/>
              </a:lnSpc>
              <a:buNone/>
              <a:defRPr lang="en-US" dirty="0"/>
            </a:lvl2pPr>
            <a:lvl3pPr marL="457200" indent="0">
              <a:lnSpc>
                <a:spcPct val="100000"/>
              </a:lnSpc>
              <a:buNone/>
              <a:defRPr lang="en-US" dirty="0"/>
            </a:lvl3pPr>
            <a:lvl4pPr marL="685800" indent="0">
              <a:lnSpc>
                <a:spcPct val="100000"/>
              </a:lnSpc>
              <a:buNone/>
              <a:defRPr lang="en-US" dirty="0"/>
            </a:lvl4pPr>
            <a:lvl5pPr marL="914400" indent="0">
              <a:lnSpc>
                <a:spcPct val="100000"/>
              </a:lnSpc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9A12B08-97E1-66BD-9B69-377E28512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1375613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EACEEC7-E0DC-ABF5-188B-5636A17BD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94207" y="6438900"/>
            <a:ext cx="1666482" cy="419100"/>
          </a:xfrm>
        </p:spPr>
        <p:txBody>
          <a:bodyPr/>
          <a:lstStyle/>
          <a:p>
            <a:endParaRPr lang="en-GB"/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D0A24C6D-468E-EAE9-2363-772EA5E51DD0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9650896" y="6438900"/>
            <a:ext cx="864704" cy="419100"/>
          </a:xfrm>
        </p:spPr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4C85811-EF51-7552-5F12-17748D280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23764" y="6438900"/>
            <a:ext cx="601436" cy="419100"/>
          </a:xfrm>
        </p:spPr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4301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324" y="3987802"/>
            <a:ext cx="3044954" cy="2309785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3443331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55935" y="3987802"/>
            <a:ext cx="7460029" cy="2309785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lang="en-US" dirty="0"/>
            </a:lvl1pPr>
            <a:lvl2pPr marL="228600" indent="0">
              <a:lnSpc>
                <a:spcPct val="100000"/>
              </a:lnSpc>
              <a:buNone/>
              <a:defRPr lang="en-US" dirty="0"/>
            </a:lvl2pPr>
            <a:lvl3pPr marL="457200" indent="0">
              <a:lnSpc>
                <a:spcPct val="100000"/>
              </a:lnSpc>
              <a:buNone/>
              <a:defRPr lang="en-US" dirty="0"/>
            </a:lvl3pPr>
            <a:lvl4pPr marL="685800" indent="0">
              <a:lnSpc>
                <a:spcPct val="100000"/>
              </a:lnSpc>
              <a:buNone/>
              <a:defRPr lang="en-US" dirty="0"/>
            </a:lvl4pPr>
            <a:lvl5pPr marL="914400" indent="0">
              <a:lnSpc>
                <a:spcPct val="100000"/>
              </a:lnSpc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C699AE1-DA01-C4DA-C5BE-8DD9BE13F6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4115092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73F0BC-3C5E-8E58-AFDC-804E1C1C761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6E5C888-EE74-5D59-47AA-40A53F60011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794CA46-7ABA-FF39-20BD-C83B4F6D957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2415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85BA164-9326-7934-95DF-A6AAB3F42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120990"/>
            <a:ext cx="10477320" cy="969264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6F64025-FA05-CC42-8294-F944BC95DD0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2286008"/>
            <a:ext cx="6096000" cy="4571992"/>
          </a:xfrm>
          <a:custGeom>
            <a:avLst/>
            <a:gdLst>
              <a:gd name="connsiteX0" fmla="*/ 0 w 6460672"/>
              <a:gd name="connsiteY0" fmla="*/ 0 h 5029200"/>
              <a:gd name="connsiteX1" fmla="*/ 6460672 w 6460672"/>
              <a:gd name="connsiteY1" fmla="*/ 0 h 5029200"/>
              <a:gd name="connsiteX2" fmla="*/ 6460672 w 6460672"/>
              <a:gd name="connsiteY2" fmla="*/ 5029200 h 5029200"/>
              <a:gd name="connsiteX3" fmla="*/ 0 w 6460672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dirty="0"/>
            </a:lvl1pPr>
          </a:lstStyle>
          <a:p>
            <a:pPr marL="0" lvl="0" indent="0">
              <a:buNone/>
            </a:pPr>
            <a:r>
              <a:rPr lang="en-US"/>
              <a:t>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691745" y="2286008"/>
            <a:ext cx="4876515" cy="4000492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FB0BF8A-7D94-1C82-F661-F1B7A93A4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88C72B-1D4E-3882-C750-7F965F6E7BC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691744" y="6438900"/>
            <a:ext cx="2959151" cy="419100"/>
          </a:xfrm>
        </p:spPr>
        <p:txBody>
          <a:bodyPr/>
          <a:lstStyle/>
          <a:p>
            <a:endParaRPr lang="en-GB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14FA71-0863-B2C8-8E42-C0A1F133DC6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D6C2E8-E8FC-5DC8-863C-CF7823CD4AE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8614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243CE06-05E5-2B64-1E1C-8F81B788D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122200"/>
            <a:ext cx="3696859" cy="1505157"/>
          </a:xfrm>
        </p:spPr>
        <p:txBody>
          <a:bodyPr anchor="t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9ADE1102-BF4C-FC7C-22F6-B8453DE3B19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181100" y="2840181"/>
            <a:ext cx="3606699" cy="3446317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 </a:t>
            </a:r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id="{6C8ACD7F-7B34-5741-6323-6829CFDA10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13673" y="1122201"/>
            <a:ext cx="6602291" cy="5164298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1322A97-1C32-A52E-951B-60B114B307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8375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mber Larg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99AD5248-C0E5-8356-EB8F-904EDDA5F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7304" y="4757193"/>
            <a:ext cx="6477896" cy="1126554"/>
          </a:xfrm>
        </p:spPr>
        <p:txBody>
          <a:bodyPr anchor="b">
            <a:normAutofit/>
          </a:bodyPr>
          <a:lstStyle>
            <a:lvl1pPr algn="r">
              <a:defRPr sz="2000" b="0" cap="none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5F5F1C4-3BA4-0163-6A5F-9D95D58C7EA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" y="64008"/>
            <a:ext cx="12027408" cy="4600592"/>
          </a:xfrm>
        </p:spPr>
        <p:txBody>
          <a:bodyPr>
            <a:noAutofit/>
          </a:bodyPr>
          <a:lstStyle>
            <a:lvl1pPr>
              <a:lnSpc>
                <a:spcPct val="85000"/>
              </a:lnSpc>
              <a:defRPr sz="31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A84DB20-94E7-1E79-B65B-67C6158DB1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387805" y="5715000"/>
            <a:ext cx="804195" cy="0"/>
          </a:xfrm>
          <a:prstGeom prst="line">
            <a:avLst/>
          </a:prstGeom>
          <a:ln w="1206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26418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286261"/>
            <a:ext cx="10652760" cy="113385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088136" y="1039095"/>
            <a:ext cx="9418320" cy="5070068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6000" b="1"/>
            </a:lvl1pPr>
            <a:lvl2pPr marL="228600" indent="0">
              <a:lnSpc>
                <a:spcPct val="90000"/>
              </a:lnSpc>
              <a:buNone/>
              <a:defRPr sz="6000" b="1"/>
            </a:lvl2pPr>
            <a:lvl3pPr marL="457200" indent="0">
              <a:lnSpc>
                <a:spcPct val="90000"/>
              </a:lnSpc>
              <a:buNone/>
              <a:defRPr sz="6000" b="1"/>
            </a:lvl3pPr>
            <a:lvl4pPr marL="685800" indent="0">
              <a:lnSpc>
                <a:spcPct val="90000"/>
              </a:lnSpc>
              <a:buNone/>
              <a:defRPr sz="6000" b="1"/>
            </a:lvl4pPr>
            <a:lvl5pPr marL="914400" indent="0">
              <a:lnSpc>
                <a:spcPct val="90000"/>
              </a:lnSpc>
              <a:buNone/>
              <a:defRPr sz="6000" b="1"/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7F2505C-CAED-34DC-7CD1-C57ADBBF9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79861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9">
            <a:extLst>
              <a:ext uri="{FF2B5EF4-FFF2-40B4-BE49-F238E27FC236}">
                <a16:creationId xmlns:a16="http://schemas.microsoft.com/office/drawing/2014/main" id="{873E5EF9-EDC5-CB2D-000A-85BB4DB582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6800" y="5418360"/>
            <a:ext cx="10058400" cy="466345"/>
          </a:xfrm>
        </p:spPr>
        <p:txBody>
          <a:bodyPr anchor="b">
            <a:normAutofit/>
          </a:bodyPr>
          <a:lstStyle>
            <a:lvl1pPr algn="r">
              <a:lnSpc>
                <a:spcPct val="100000"/>
              </a:lnSpc>
              <a:defRPr sz="2000" b="0" cap="none" baseline="0"/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E5D1FFC6-C597-BE81-1790-A08954F44C4B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95250" y="63500"/>
            <a:ext cx="11977688" cy="5080000"/>
          </a:xfrm>
        </p:spPr>
        <p:txBody>
          <a:bodyPr>
            <a:normAutofit/>
          </a:bodyPr>
          <a:lstStyle>
            <a:lvl1pPr>
              <a:lnSpc>
                <a:spcPct val="85000"/>
              </a:lnSpc>
              <a:defRPr sz="8000" b="1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2949BEA-90AC-BE5F-28A7-80D65BD19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387805" y="5715292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71008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119132"/>
            <a:ext cx="9890066" cy="1204593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B20CA7A-449A-6AC2-BFC5-17AF5007E7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67571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115329"/>
            <a:ext cx="9949455" cy="8388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DA35A86-E7F6-6593-119D-A6DC85581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96914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104100"/>
            <a:ext cx="9922764" cy="1294228"/>
          </a:xfrm>
        </p:spPr>
        <p:txBody>
          <a:bodyPr>
            <a:normAutofit/>
          </a:bodyPr>
          <a:lstStyle>
            <a:lvl1pPr>
              <a:defRPr sz="3600" cap="none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8CF7AFD-0570-B046-A2C2-3EFA87354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53688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511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5"/>
            <a:ext cx="10627828" cy="2084551"/>
          </a:xfrm>
        </p:spPr>
        <p:txBody>
          <a:bodyPr anchor="t" anchorCtr="0">
            <a:noAutofit/>
          </a:bodyPr>
          <a:lstStyle>
            <a:lvl1pPr>
              <a:defRPr sz="60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7">
            <a:extLst>
              <a:ext uri="{FF2B5EF4-FFF2-40B4-BE49-F238E27FC236}">
                <a16:creationId xmlns:a16="http://schemas.microsoft.com/office/drawing/2014/main" id="{419A5DD2-B3B3-D9BF-1A71-B20742D142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88134" y="3276600"/>
            <a:ext cx="10627829" cy="31623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1pPr>
            <a:lvl2pPr marL="2286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2pPr>
            <a:lvl3pPr marL="4572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3pPr>
            <a:lvl4pPr marL="6858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4pPr>
            <a:lvl5pPr marL="91440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DCA1022-3377-EB7D-8261-EDD841636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51632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8430767" cy="1842020"/>
          </a:xfrm>
        </p:spPr>
        <p:txBody>
          <a:bodyPr anchor="t" anchorCtr="0">
            <a:noAutofit/>
          </a:bodyPr>
          <a:lstStyle>
            <a:lvl1pPr>
              <a:defRPr sz="60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C06F55DC-E754-4B2B-C0AE-962C82565D0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77213" y="4246692"/>
            <a:ext cx="8430639" cy="1608008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2286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2pPr>
            <a:lvl3pPr marL="4572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3pPr>
            <a:lvl4pPr marL="6858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4pPr>
            <a:lvl5pPr marL="914400" indent="0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C829929-F774-AF4E-F1BE-2DA3C43D0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120612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6375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BC392-9A0F-B6D3-6544-8653BAFC73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030511-8E26-908E-57E2-07CEB85BB4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693AAB-BFE3-B752-EB50-83725EB9B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448DF3-E749-D9FF-8BFF-CBF8393DB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46B1AD-3A69-D789-33FB-AB15103D6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12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935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119745"/>
            <a:ext cx="9922764" cy="41667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88136" y="6438900"/>
            <a:ext cx="8562760" cy="419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9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650896" y="6438900"/>
            <a:ext cx="864704" cy="419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900">
                <a:solidFill>
                  <a:schemeClr val="tx1"/>
                </a:solidFill>
              </a:defRPr>
            </a:lvl1pPr>
          </a:lstStyle>
          <a:p>
            <a:fld id="{943F7DF5-B66B-4CD4-95CD-FF7D4C0DCE37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23764" y="6438900"/>
            <a:ext cx="601436" cy="419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900">
                <a:solidFill>
                  <a:schemeClr val="tx1"/>
                </a:solidFill>
              </a:defRPr>
            </a:lvl1pPr>
          </a:lstStyle>
          <a:p>
            <a:fld id="{78135980-2F25-4BE6-AE6B-A5DD79277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569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600" b="1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pos="744">
          <p15:clr>
            <a:srgbClr val="F26B43"/>
          </p15:clr>
        </p15:guide>
        <p15:guide id="6">
          <p15:clr>
            <a:srgbClr val="F26B43"/>
          </p15:clr>
        </p15:guide>
        <p15:guide id="8" pos="6936">
          <p15:clr>
            <a:srgbClr val="F26B43"/>
          </p15:clr>
        </p15:guide>
        <p15:guide id="10" orient="horz" pos="720">
          <p15:clr>
            <a:srgbClr val="F26B43"/>
          </p15:clr>
        </p15:guide>
        <p15:guide id="14" pos="6624">
          <p15:clr>
            <a:srgbClr val="F26B43"/>
          </p15:clr>
        </p15:guide>
        <p15:guide id="22" orient="horz" pos="360">
          <p15:clr>
            <a:srgbClr val="F26B43"/>
          </p15:clr>
        </p15:guide>
        <p15:guide id="23" orient="horz" pos="3960">
          <p15:clr>
            <a:srgbClr val="F26B43"/>
          </p15:clr>
        </p15:guide>
        <p15:guide id="24" orient="horz" pos="2160">
          <p15:clr>
            <a:srgbClr val="F26B43"/>
          </p15:clr>
        </p15:guide>
        <p15:guide id="25" pos="7680">
          <p15:clr>
            <a:srgbClr val="F26B43"/>
          </p15:clr>
        </p15:guide>
        <p15:guide id="26" pos="3840">
          <p15:clr>
            <a:srgbClr val="F26B43"/>
          </p15:clr>
        </p15:guide>
        <p15:guide id="27" pos="6168">
          <p15:clr>
            <a:srgbClr val="F26B43"/>
          </p15:clr>
        </p15:guide>
        <p15:guide id="28" pos="672">
          <p15:clr>
            <a:srgbClr val="F26B43"/>
          </p15:clr>
        </p15:guide>
        <p15:guide id="29" pos="7008">
          <p15:clr>
            <a:srgbClr val="F26B43"/>
          </p15:clr>
        </p15:guide>
        <p15:guide id="30" orient="horz" pos="4056">
          <p15:clr>
            <a:srgbClr val="F26B43"/>
          </p15:clr>
        </p15:guide>
        <p15:guide id="31" orient="horz" pos="3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pirejunior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hyperlink" Target="mailto:enquiries@spire-jun.derbyshire.sch.uk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ervices.derbyshire.gov.uk/Page/30719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BAD34-8A14-87AF-4CFB-34F427B3C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9189" y="1537578"/>
            <a:ext cx="4313596" cy="378284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Spire Junior School</a:t>
            </a:r>
            <a:br>
              <a:rPr lang="en-US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en-US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Newsletter</a:t>
            </a:r>
            <a:br>
              <a:rPr lang="en-US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US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31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Friday 25th September 2026</a:t>
            </a:r>
            <a:endParaRPr lang="en-US" b="1" kern="1200" cap="all" baseline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1F8659-079E-C047-4E87-B7384D1CCE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" r="1104" b="1365"/>
          <a:stretch>
            <a:fillRect/>
          </a:stretch>
        </p:blipFill>
        <p:spPr>
          <a:xfrm>
            <a:off x="138653" y="209144"/>
            <a:ext cx="6485884" cy="6439711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543C27-ECCC-B294-CFB6-E61223EBD34E}"/>
              </a:ext>
            </a:extLst>
          </p:cNvPr>
          <p:cNvSpPr txBox="1"/>
          <p:nvPr/>
        </p:nvSpPr>
        <p:spPr>
          <a:xfrm>
            <a:off x="8247751" y="6124259"/>
            <a:ext cx="4313596" cy="2656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1600">
                <a:solidFill>
                  <a:schemeClr val="tx2">
                    <a:lumMod val="40000"/>
                    <a:lumOff val="6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Spire Junior School </a:t>
            </a:r>
            <a:r>
              <a:rPr lang="en-US" sz="1600">
                <a:solidFill>
                  <a:schemeClr val="tx2">
                    <a:lumMod val="40000"/>
                    <a:lumOff val="6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–</a:t>
            </a:r>
            <a:r>
              <a:rPr lang="en-US" sz="1600">
                <a:solidFill>
                  <a:schemeClr val="tx2">
                    <a:lumMod val="40000"/>
                    <a:lumOff val="6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Home</a:t>
            </a:r>
            <a:endParaRPr lang="en-US" sz="160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pPr>
              <a:spcAft>
                <a:spcPts val="600"/>
              </a:spcAft>
            </a:pPr>
            <a:r>
              <a:rPr lang="en-US" sz="1600">
                <a:solidFill>
                  <a:schemeClr val="tx2">
                    <a:lumMod val="40000"/>
                    <a:lumOff val="6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enquiries@spire-jun.derbyshire.sch.uk</a:t>
            </a:r>
            <a:endParaRPr lang="en-US" sz="160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pPr>
              <a:spcAft>
                <a:spcPts val="600"/>
              </a:spcAft>
            </a:pP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4190218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CE75B33-E767-5B43-32A8-FABA114BB22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7616" y="83937"/>
            <a:ext cx="1360658" cy="14342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711359C-8688-7201-1D46-513A8BB111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753726" y="83937"/>
            <a:ext cx="1360658" cy="1434272"/>
          </a:xfrm>
          <a:prstGeom prst="rect">
            <a:avLst/>
          </a:prstGeom>
        </p:spPr>
      </p:pic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07E7BF85-ED3D-7E1F-6ABD-B7CE528DEC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5174" y="240644"/>
            <a:ext cx="9222658" cy="2069938"/>
          </a:xfrm>
          <a:prstGeom prst="flowChartAlternateProcess">
            <a:avLst/>
          </a:prstGeom>
          <a:solidFill>
            <a:schemeClr val="bg1"/>
          </a:solidFill>
          <a:ln w="38100" cmpd="sng">
            <a:solidFill>
              <a:schemeClr val="accent5">
                <a:lumMod val="50000"/>
              </a:schemeClr>
            </a:solidFill>
            <a:miter lim="800000"/>
            <a:headEnd type="none" w="med" len="med"/>
            <a:tailEnd type="none" w="med" len="med"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600" b="1" u="sng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Mrs Vernon’s Message: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It has been another great week at Spire Junior School this week! It was a pleasure to see our Year 3 and 4 children take part in their Roman Day on Wednesday as part of their </a:t>
            </a:r>
            <a:r>
              <a:rPr lang="en-GB" kern="100">
                <a:solidFill>
                  <a:schemeClr val="accent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History</a:t>
            </a:r>
            <a:r>
              <a:rPr lang="en-GB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topic. The artwork they created showcased their understanding of Roman artefacts and ways of life. We are once again on the look-out for OPAL donations. If anyone can donate any chalk or dolls, these would be most appreciated!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endParaRPr lang="en-GB" sz="2000" kern="1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Flowchart: Alternate Process 7">
            <a:extLst>
              <a:ext uri="{FF2B5EF4-FFF2-40B4-BE49-F238E27FC236}">
                <a16:creationId xmlns:a16="http://schemas.microsoft.com/office/drawing/2014/main" id="{54AC7948-187B-E896-08AA-528CA8B1FC87}"/>
              </a:ext>
            </a:extLst>
          </p:cNvPr>
          <p:cNvSpPr>
            <a:spLocks noChangeArrowheads="1"/>
          </p:cNvSpPr>
          <p:nvPr/>
        </p:nvSpPr>
        <p:spPr>
          <a:xfrm>
            <a:off x="2182762" y="2517239"/>
            <a:ext cx="9832258" cy="4060360"/>
          </a:xfrm>
          <a:prstGeom prst="flowChartAlternateProcess">
            <a:avLst/>
          </a:prstGeom>
          <a:solidFill>
            <a:schemeClr val="bg1">
              <a:lumMod val="100000"/>
              <a:lumOff val="0"/>
            </a:schemeClr>
          </a:solidFill>
          <a:ln w="38100">
            <a:solidFill>
              <a:schemeClr val="accent1"/>
            </a:solidFill>
            <a:miter/>
          </a:ln>
        </p:spPr>
        <p:txBody>
          <a:bodyPr wrap="square" lIns="91440" tIns="45720" rIns="91440" bIns="45720" anchor="t" upright="1">
            <a:noAutofit/>
          </a:bodyPr>
          <a:lstStyle/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u="sng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Subject Update: </a:t>
            </a:r>
            <a:r>
              <a:rPr lang="en-US" u="sng" kern="1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RSE (Relationships and sex education)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kern="1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are thrilled to announce that we have been awarded the Bronze award of Derbyshire County Council and Derbyshire Public Health’s </a:t>
            </a:r>
            <a:r>
              <a:rPr lang="en-US" b="1" u="sng" kern="1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Building Effective Relationships Together Award! </a:t>
            </a:r>
          </a:p>
          <a:p>
            <a:pPr algn="ctr">
              <a:lnSpc>
                <a:spcPct val="100000"/>
              </a:lnSpc>
              <a:spcAft>
                <a:spcPts val="800"/>
              </a:spcAft>
              <a:buNone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award is designed to acknowledge schools that deliver high-quality, inclusive, and pupil-</a:t>
            </a:r>
            <a:r>
              <a:rPr lang="en-GB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centered</a:t>
            </a: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Relationships and Sex Education, helping children and young people develop safe, healthy, and happy lives. The award encourages schools to implement whole-school approaches to relationships education, including mental wellbeing, personal safety, and social development.</a:t>
            </a:r>
          </a:p>
          <a:p>
            <a:pPr algn="ctr">
              <a:lnSpc>
                <a:spcPct val="100000"/>
              </a:lnSpc>
              <a:spcAft>
                <a:spcPts val="800"/>
              </a:spcAft>
              <a:buNone/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If you would like further information about the award, please see the link: </a:t>
            </a:r>
            <a:r>
              <a:rPr lang="en-GB">
                <a:hlinkClick r:id="rId3"/>
              </a:rPr>
              <a:t>Personal Development Support | Derbyshire Services for Schools</a:t>
            </a:r>
            <a:endParaRPr lang="en-GB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b="1" u="sng" kern="1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Thank you Mrs Watkinson for all of your work towards this accreditation!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1887B44-B7CD-89C5-13AE-8BA97231CE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980" y="3519564"/>
            <a:ext cx="1767348" cy="176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559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BF1A49-D03F-3F60-3FDF-DF1AA885B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5A5725-9317-FEF4-6DF7-98F1C58624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7616" y="83937"/>
            <a:ext cx="901750" cy="95053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971C0BA-50E0-37EC-8BC6-C0C13D7181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133006" y="0"/>
            <a:ext cx="981378" cy="103447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E5ACE10-C6C7-DB63-3EE6-F8FDAFD485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847239"/>
              </p:ext>
            </p:extLst>
          </p:nvPr>
        </p:nvGraphicFramePr>
        <p:xfrm>
          <a:off x="1108363" y="1034473"/>
          <a:ext cx="9975274" cy="47447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209343">
                  <a:extLst>
                    <a:ext uri="{9D8B030D-6E8A-4147-A177-3AD203B41FA5}">
                      <a16:colId xmlns:a16="http://schemas.microsoft.com/office/drawing/2014/main" val="1543080887"/>
                    </a:ext>
                  </a:extLst>
                </a:gridCol>
                <a:gridCol w="4567676">
                  <a:extLst>
                    <a:ext uri="{9D8B030D-6E8A-4147-A177-3AD203B41FA5}">
                      <a16:colId xmlns:a16="http://schemas.microsoft.com/office/drawing/2014/main" val="1059158541"/>
                    </a:ext>
                  </a:extLst>
                </a:gridCol>
                <a:gridCol w="2198255">
                  <a:extLst>
                    <a:ext uri="{9D8B030D-6E8A-4147-A177-3AD203B41FA5}">
                      <a16:colId xmlns:a16="http://schemas.microsoft.com/office/drawing/2014/main" val="7694932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Date</a:t>
                      </a:r>
                      <a:endParaRPr lang="en-GB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Event</a:t>
                      </a:r>
                      <a:endParaRPr lang="en-GB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Involvement</a:t>
                      </a:r>
                      <a:endParaRPr lang="en-GB"/>
                    </a:p>
                  </a:txBody>
                  <a:tcP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199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/>
                        <a:t>Tuesday 29</a:t>
                      </a:r>
                      <a:r>
                        <a:rPr lang="en-US" sz="1400" baseline="30000"/>
                        <a:t>th</a:t>
                      </a:r>
                      <a:r>
                        <a:rPr lang="en-US" sz="1400"/>
                        <a:t> September – Thursday 1</a:t>
                      </a:r>
                      <a:r>
                        <a:rPr lang="en-US" sz="1400" baseline="30000"/>
                        <a:t>st</a:t>
                      </a:r>
                      <a:r>
                        <a:rPr lang="en-US" sz="1400"/>
                        <a:t> October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SEND review meetings 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Parents and carers</a:t>
                      </a:r>
                      <a:endParaRPr lang="en-GB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65203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/>
                        <a:t>Wednesday 30</a:t>
                      </a:r>
                      <a:r>
                        <a:rPr lang="en-US" sz="1400" baseline="30000"/>
                        <a:t>th</a:t>
                      </a:r>
                      <a:r>
                        <a:rPr lang="en-US" sz="1400"/>
                        <a:t> September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Flu Vaccinations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Whole School</a:t>
                      </a:r>
                      <a:endParaRPr lang="en-GB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37032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/>
                        <a:t>Thursday 1</a:t>
                      </a:r>
                      <a:r>
                        <a:rPr lang="en-GB" sz="1400" baseline="30000"/>
                        <a:t>st</a:t>
                      </a:r>
                      <a:r>
                        <a:rPr lang="en-GB" sz="1400"/>
                        <a:t> October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Harvest Festival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Whole School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16308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/>
                        <a:t>Tuesday 6</a:t>
                      </a:r>
                      <a:r>
                        <a:rPr lang="en-US" sz="1400" baseline="30000"/>
                        <a:t>th</a:t>
                      </a:r>
                      <a:r>
                        <a:rPr lang="en-US" sz="1400"/>
                        <a:t> October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London Trip (early start and late finish)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Year 5 and Year 6</a:t>
                      </a:r>
                      <a:endParaRPr lang="en-GB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96480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/>
                        <a:t>Friday 9</a:t>
                      </a:r>
                      <a:r>
                        <a:rPr lang="en-US" sz="1400" baseline="30000"/>
                        <a:t>th</a:t>
                      </a:r>
                      <a:r>
                        <a:rPr lang="en-US" sz="1400"/>
                        <a:t> October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Hello Yellow Day – children wear yellow to raise awareness about mental health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Whole School</a:t>
                      </a:r>
                      <a:endParaRPr lang="en-GB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7330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/>
                        <a:t>Monday 12</a:t>
                      </a:r>
                      <a:r>
                        <a:rPr lang="en-US" sz="1400" baseline="30000"/>
                        <a:t>th</a:t>
                      </a:r>
                      <a:r>
                        <a:rPr lang="en-US" sz="1400"/>
                        <a:t> October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York trip (History)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Year 3 and Year 4</a:t>
                      </a:r>
                      <a:endParaRPr lang="en-GB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3305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/>
                        <a:t>Friday 16</a:t>
                      </a:r>
                      <a:r>
                        <a:rPr lang="en-US" sz="1400" baseline="30000"/>
                        <a:t>th</a:t>
                      </a:r>
                      <a:r>
                        <a:rPr lang="en-US" sz="1400"/>
                        <a:t> October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Football tournament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/>
                        <a:t>Year 5/6 football team</a:t>
                      </a:r>
                      <a:endParaRPr lang="en-GB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98132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/>
                        <a:t>Wednesday 21</a:t>
                      </a:r>
                      <a:r>
                        <a:rPr lang="en-GB" sz="1400" baseline="30000"/>
                        <a:t>st</a:t>
                      </a:r>
                      <a:r>
                        <a:rPr lang="en-GB" sz="1400"/>
                        <a:t> October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WW2 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Year 5 and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41278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/>
                        <a:t>Wednesday 21</a:t>
                      </a:r>
                      <a:r>
                        <a:rPr lang="en-US" sz="1400" baseline="30000"/>
                        <a:t>st</a:t>
                      </a:r>
                      <a:r>
                        <a:rPr lang="en-US" sz="1400"/>
                        <a:t> October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Halloween Discos (times to be confirmed)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Whole School</a:t>
                      </a:r>
                      <a:endParaRPr lang="en-GB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4678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/>
                        <a:t>Thursday 22</a:t>
                      </a:r>
                      <a:r>
                        <a:rPr lang="en-US" sz="1400" baseline="30000"/>
                        <a:t>nd</a:t>
                      </a:r>
                      <a:r>
                        <a:rPr lang="en-US" sz="1400"/>
                        <a:t> October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Wear Pink for Ashgate (£1.00 sponsored event)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Whole School</a:t>
                      </a:r>
                      <a:endParaRPr lang="en-GB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6943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/>
                        <a:t>Thursday 22</a:t>
                      </a:r>
                      <a:r>
                        <a:rPr lang="en-US" sz="1400" baseline="30000"/>
                        <a:t>nd</a:t>
                      </a:r>
                      <a:r>
                        <a:rPr lang="en-US" sz="1400"/>
                        <a:t> October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Last day of term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Whole School </a:t>
                      </a:r>
                      <a:r>
                        <a:rPr lang="en-US" sz="1400">
                          <a:sym typeface="Wingdings" panose="05000000000000000000" pitchFamily="2" charset="2"/>
                        </a:rPr>
                        <a:t></a:t>
                      </a:r>
                      <a:endParaRPr lang="en-GB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69027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5676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7FE64-62FE-667E-8F59-9CEDD75689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CD4DA6F-46F1-C90D-619F-AB69E1E7D7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7616" y="83937"/>
            <a:ext cx="1360658" cy="14342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75FABF1-8F3F-768B-AE48-F8DDC3D9E2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753726" y="83937"/>
            <a:ext cx="1360658" cy="1434272"/>
          </a:xfrm>
          <a:prstGeom prst="rect">
            <a:avLst/>
          </a:prstGeom>
        </p:spPr>
      </p:pic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AA15B041-9024-03B9-3797-A91E71942111}"/>
              </a:ext>
            </a:extLst>
          </p:cNvPr>
          <p:cNvSpPr>
            <a:spLocks noChangeArrowheads="1"/>
          </p:cNvSpPr>
          <p:nvPr/>
        </p:nvSpPr>
        <p:spPr>
          <a:xfrm>
            <a:off x="2222090" y="166255"/>
            <a:ext cx="2517058" cy="6474690"/>
          </a:xfrm>
          <a:prstGeom prst="flowChartAlternateProcess">
            <a:avLst/>
          </a:prstGeom>
          <a:solidFill>
            <a:schemeClr val="bg1">
              <a:lumMod val="100000"/>
              <a:lumOff val="0"/>
            </a:schemeClr>
          </a:solidFill>
          <a:ln w="38100">
            <a:solidFill>
              <a:schemeClr val="accent4"/>
            </a:solidFill>
            <a:miter/>
          </a:ln>
        </p:spPr>
        <p:txBody>
          <a:bodyPr wrap="square" lIns="91440" tIns="45720" rIns="91440" bIns="45720" anchor="t" upright="1">
            <a:noAutofit/>
          </a:bodyPr>
          <a:lstStyle/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600" b="1" u="sng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Menu:</a:t>
            </a:r>
            <a:endParaRPr lang="en-GB" sz="1600" b="1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b="1" u="sng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Monday: 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Chicken curry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kern="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Quorn curry</a:t>
            </a:r>
            <a:endParaRPr lang="en-GB" sz="1400" kern="10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b="1" u="sng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Tuesday: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Big Breakfast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Veggie breakfast</a:t>
            </a:r>
            <a:endParaRPr lang="en-GB" sz="14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b="1" u="sng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Wednesday:</a:t>
            </a:r>
            <a:r>
              <a:rPr lang="en-GB" sz="1400" b="1" u="sng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kern="1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Roast gammon dinner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kern="1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Quorn fillet dinner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b="1" u="sng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Thursday:  </a:t>
            </a:r>
            <a:endParaRPr lang="en-GB" sz="1400" b="1" u="sng" kern="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Pizza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Pasta bake</a:t>
            </a:r>
            <a:endParaRPr lang="en-GB" sz="14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b="1" u="sng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Friday: 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Fish fingers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Veggie sausage roll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endParaRPr lang="en-GB" sz="14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400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Jacket potatoes and sandwich options are available daily.</a:t>
            </a:r>
            <a:endParaRPr lang="en-GB" sz="14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100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1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D0FF0B11-BDFF-A339-8826-863E671CE57F}"/>
              </a:ext>
            </a:extLst>
          </p:cNvPr>
          <p:cNvSpPr>
            <a:spLocks noChangeArrowheads="1"/>
          </p:cNvSpPr>
          <p:nvPr/>
        </p:nvSpPr>
        <p:spPr>
          <a:xfrm>
            <a:off x="9419303" y="1518209"/>
            <a:ext cx="2695081" cy="4789541"/>
          </a:xfrm>
          <a:prstGeom prst="flowChartAlternateProcess">
            <a:avLst/>
          </a:prstGeom>
          <a:solidFill>
            <a:schemeClr val="bg1">
              <a:lumMod val="100000"/>
              <a:lumOff val="0"/>
            </a:schemeClr>
          </a:solidFill>
          <a:ln w="38100">
            <a:solidFill>
              <a:schemeClr val="accent4"/>
            </a:solidFill>
            <a:miter/>
          </a:ln>
        </p:spPr>
        <p:txBody>
          <a:bodyPr wrap="square" lIns="91440" tIns="45720" rIns="91440" bIns="45720" anchor="t" upright="1">
            <a:noAutofit/>
          </a:bodyPr>
          <a:lstStyle/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600" b="1" u="sng" kern="1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WOW Wall Aim: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endParaRPr lang="en-US" sz="1600" b="1" u="sng" kern="10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400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 week th</a:t>
            </a:r>
            <a:r>
              <a:rPr lang="en-US" sz="1400" kern="1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 children have been working on following our first school rule, to ‘Be Safe’.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400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Next week, we will all be focusing on showing that we can </a:t>
            </a:r>
            <a:r>
              <a:rPr lang="en-US" sz="1400" kern="1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greet others respectfully. We will be practicing this in our school corridors, greeting people politely and encouraging children to ask after each other’s days. 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400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 would love to hear you joining in at home!</a:t>
            </a:r>
            <a:endParaRPr lang="en-GB" sz="14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Flowchart: Alternate Process 2">
            <a:extLst>
              <a:ext uri="{FF2B5EF4-FFF2-40B4-BE49-F238E27FC236}">
                <a16:creationId xmlns:a16="http://schemas.microsoft.com/office/drawing/2014/main" id="{D368C277-6620-6C74-054D-DA25261FB257}"/>
              </a:ext>
            </a:extLst>
          </p:cNvPr>
          <p:cNvSpPr>
            <a:spLocks noChangeArrowheads="1"/>
          </p:cNvSpPr>
          <p:nvPr/>
        </p:nvSpPr>
        <p:spPr>
          <a:xfrm>
            <a:off x="210497" y="2143432"/>
            <a:ext cx="1740569" cy="3657600"/>
          </a:xfrm>
          <a:prstGeom prst="flowChartAlternateProcess">
            <a:avLst/>
          </a:prstGeom>
          <a:solidFill>
            <a:schemeClr val="bg1">
              <a:lumMod val="100000"/>
              <a:lumOff val="0"/>
            </a:schemeClr>
          </a:solidFill>
          <a:ln w="38100">
            <a:solidFill>
              <a:schemeClr val="accent4"/>
            </a:solidFill>
            <a:miter/>
          </a:ln>
        </p:spPr>
        <p:txBody>
          <a:bodyPr wrap="square" lIns="91440" tIns="45720" rIns="91440" bIns="45720" anchor="t" upright="1">
            <a:noAutofit/>
          </a:bodyPr>
          <a:lstStyle/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endParaRPr lang="en-US" sz="1600" b="1" u="sng" kern="10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600" b="1" u="sng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Attendance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GB" sz="1600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attendance winners for last week were</a:t>
            </a:r>
            <a:r>
              <a:rPr lang="en-GB" sz="16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Year3/4SB with a truly impressive 99.6%! Well done everyone!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endParaRPr lang="en-GB" sz="16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Flowchart: Alternate Process 4">
            <a:extLst>
              <a:ext uri="{FF2B5EF4-FFF2-40B4-BE49-F238E27FC236}">
                <a16:creationId xmlns:a16="http://schemas.microsoft.com/office/drawing/2014/main" id="{E523A6BE-D49C-F9BC-053A-1C9C8184D14C}"/>
              </a:ext>
            </a:extLst>
          </p:cNvPr>
          <p:cNvSpPr>
            <a:spLocks noChangeArrowheads="1"/>
          </p:cNvSpPr>
          <p:nvPr/>
        </p:nvSpPr>
        <p:spPr>
          <a:xfrm>
            <a:off x="5007974" y="271159"/>
            <a:ext cx="4234939" cy="3136461"/>
          </a:xfrm>
          <a:prstGeom prst="flowChartAlternateProcess">
            <a:avLst/>
          </a:prstGeom>
          <a:solidFill>
            <a:schemeClr val="bg1">
              <a:lumMod val="100000"/>
              <a:lumOff val="0"/>
            </a:schemeClr>
          </a:solidFill>
          <a:ln w="38100">
            <a:solidFill>
              <a:schemeClr val="accent2">
                <a:lumMod val="60000"/>
                <a:lumOff val="40000"/>
              </a:schemeClr>
            </a:solidFill>
            <a:miter/>
          </a:ln>
        </p:spPr>
        <p:txBody>
          <a:bodyPr wrap="square" lIns="91440" tIns="45720" rIns="91440" bIns="45720" anchor="t" upright="1">
            <a:noAutofit/>
          </a:bodyPr>
          <a:lstStyle/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600" u="sng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Year 3/4 Update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600" kern="1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Roman day was a huge success this week. The children designed and made coins out of clay, decorated their own Roman shield and then </a:t>
            </a:r>
            <a:r>
              <a:rPr lang="en-US" sz="1600" kern="10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practised</a:t>
            </a:r>
            <a:r>
              <a:rPr lang="en-US" sz="1600" kern="1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Roman battle tactic (the tortoise) with them. The children also made a collection of mosaics. We are looking forward to our upcoming work on the Vikings and visiting York for our History trip. </a:t>
            </a:r>
            <a:endParaRPr lang="en-US" sz="1600" kern="10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Flowchart: Alternate Process 2">
            <a:extLst>
              <a:ext uri="{FF2B5EF4-FFF2-40B4-BE49-F238E27FC236}">
                <a16:creationId xmlns:a16="http://schemas.microsoft.com/office/drawing/2014/main" id="{C1F744C6-55A7-0802-9B6D-21D6EA928A3D}"/>
              </a:ext>
            </a:extLst>
          </p:cNvPr>
          <p:cNvSpPr>
            <a:spLocks noChangeArrowheads="1"/>
          </p:cNvSpPr>
          <p:nvPr/>
        </p:nvSpPr>
        <p:spPr>
          <a:xfrm>
            <a:off x="5010172" y="3454699"/>
            <a:ext cx="4232741" cy="3238090"/>
          </a:xfrm>
          <a:prstGeom prst="flowChartAlternateProcess">
            <a:avLst/>
          </a:prstGeom>
          <a:solidFill>
            <a:schemeClr val="bg1">
              <a:lumMod val="100000"/>
              <a:lumOff val="0"/>
            </a:schemeClr>
          </a:solidFill>
          <a:ln w="38100">
            <a:solidFill>
              <a:schemeClr val="accent6"/>
            </a:solidFill>
            <a:miter/>
          </a:ln>
        </p:spPr>
        <p:txBody>
          <a:bodyPr wrap="square" lIns="91440" tIns="45720" rIns="91440" bIns="45720" anchor="t" upright="1">
            <a:noAutofit/>
          </a:bodyPr>
          <a:lstStyle/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600" u="sng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Year 5/6 Update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600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It was great to welcome Jayne Priestley, our PCSO</a:t>
            </a:r>
            <a:r>
              <a:rPr lang="en-US" sz="1600" kern="1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back into school this week to start Mini Police with our Year 5 children. </a:t>
            </a: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r>
              <a:rPr lang="en-US" sz="1600" kern="1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 of Year 5 and 6 have finished their first </a:t>
            </a:r>
            <a:r>
              <a:rPr lang="en-US" sz="1600" kern="1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piece of writing this year – a recount of life during the Blitz. The children have been very enthusiastic about this work and we would encourage you to talk to them about their writing!</a:t>
            </a:r>
            <a:endParaRPr lang="en-US" sz="1600" kern="10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5000"/>
              </a:lnSpc>
              <a:spcAft>
                <a:spcPts val="800"/>
              </a:spcAft>
              <a:buNone/>
            </a:pPr>
            <a:endParaRPr lang="en-GB" sz="16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583169"/>
      </p:ext>
    </p:extLst>
  </p:cSld>
  <p:clrMapOvr>
    <a:masterClrMapping/>
  </p:clrMapOvr>
</p:sld>
</file>

<file path=ppt/theme/theme1.xml><?xml version="1.0" encoding="utf-8"?>
<a:theme xmlns:a="http://schemas.openxmlformats.org/drawingml/2006/main" name="Bjorn">
  <a:themeElements>
    <a:clrScheme name="Bjorn">
      <a:dk1>
        <a:srgbClr val="000000"/>
      </a:dk1>
      <a:lt1>
        <a:srgbClr val="FFFFFF"/>
      </a:lt1>
      <a:dk2>
        <a:srgbClr val="003474"/>
      </a:dk2>
      <a:lt2>
        <a:srgbClr val="EFE6EB"/>
      </a:lt2>
      <a:accent1>
        <a:srgbClr val="28AE70"/>
      </a:accent1>
      <a:accent2>
        <a:srgbClr val="AC9E0C"/>
      </a:accent2>
      <a:accent3>
        <a:srgbClr val="EF3475"/>
      </a:accent3>
      <a:accent4>
        <a:srgbClr val="8961F3"/>
      </a:accent4>
      <a:accent5>
        <a:srgbClr val="11ADD3"/>
      </a:accent5>
      <a:accent6>
        <a:srgbClr val="E78813"/>
      </a:accent6>
      <a:hlink>
        <a:srgbClr val="CD45C3"/>
      </a:hlink>
      <a:folHlink>
        <a:srgbClr val="E34E4E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" id="{121AC9A9-9DF1-410F-980B-228D05632962}" vid="{661A2AC3-DE07-4883-A618-4B52B678F5E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9347322-4cf9-4845-bc58-7e040ac3b12a">
      <Terms xmlns="http://schemas.microsoft.com/office/infopath/2007/PartnerControls"/>
    </lcf76f155ced4ddcb4097134ff3c332f>
    <TaxCatchAll xmlns="080e35fc-43dc-4461-a4e2-59f453caef0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DC845F5F20894CA2414B2937D94B65" ma:contentTypeVersion="18" ma:contentTypeDescription="Create a new document." ma:contentTypeScope="" ma:versionID="325b8a8c640be4d3767f3d25c9ffa939">
  <xsd:schema xmlns:xsd="http://www.w3.org/2001/XMLSchema" xmlns:xs="http://www.w3.org/2001/XMLSchema" xmlns:p="http://schemas.microsoft.com/office/2006/metadata/properties" xmlns:ns2="09347322-4cf9-4845-bc58-7e040ac3b12a" xmlns:ns3="080e35fc-43dc-4461-a4e2-59f453caef0a" targetNamespace="http://schemas.microsoft.com/office/2006/metadata/properties" ma:root="true" ma:fieldsID="37e5182f38515b112207304bc43f01ee" ns2:_="" ns3:_="">
    <xsd:import namespace="09347322-4cf9-4845-bc58-7e040ac3b12a"/>
    <xsd:import namespace="080e35fc-43dc-4461-a4e2-59f453caef0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347322-4cf9-4845-bc58-7e040ac3b12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c63412ff-61b9-4745-adee-934b159e626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0e35fc-43dc-4461-a4e2-59f453caef0a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8a0690f-d277-472f-8f2b-d0a01e49d3d9}" ma:internalName="TaxCatchAll" ma:showField="CatchAllData" ma:web="080e35fc-43dc-4461-a4e2-59f453caef0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50576D4-2F34-4CC5-B937-507C628FDF8B}">
  <ds:schemaRefs>
    <ds:schemaRef ds:uri="080e35fc-43dc-4461-a4e2-59f453caef0a"/>
    <ds:schemaRef ds:uri="09347322-4cf9-4845-bc58-7e040ac3b12a"/>
    <ds:schemaRef ds:uri="168409fb-9813-4a87-a86c-1ecec7c8bef7"/>
    <ds:schemaRef ds:uri="e647bdb4-61c9-438c-87ce-3ea854c12259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8D37BB0-1B50-4CB5-AAAF-5071FB07ECD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1CD332-3FF0-4257-8D11-5FCC9E2BE2AC}">
  <ds:schemaRefs>
    <ds:schemaRef ds:uri="080e35fc-43dc-4461-a4e2-59f453caef0a"/>
    <ds:schemaRef ds:uri="09347322-4cf9-4845-bc58-7e040ac3b12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Bjorn</vt:lpstr>
      <vt:lpstr>Spire Junior School  Newsletter   Friday 25th September 2026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Charlotte Vernon</dc:creator>
  <cp:revision>1</cp:revision>
  <dcterms:created xsi:type="dcterms:W3CDTF">2026-09-11T11:08:23Z</dcterms:created>
  <dcterms:modified xsi:type="dcterms:W3CDTF">2026-09-25T15:28:31Z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0x010100FFDC845F5F20894CA2414B2937D94B65</vt:lpwstr>
  </property>
</Properties>
</file>